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C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1234440"/>
            <a:ext cx="4069080" cy="4754880"/>
          </a:xfrm>
          <a:prstGeom prst="rect">
            <a:avLst/>
          </a:prstGeom>
          <a:solidFill>
            <a:srgbClr val="FF8D45"/>
          </a:solidFill>
          <a:ln w="12700">
            <a:solidFill>
              <a:srgbClr val="FF8D45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914400" y="2240280"/>
            <a:ext cx="33832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MEDIA</a:t>
            </a:r>
            <a:endParaRPr lang="en-US" sz="30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3794760"/>
            <a:ext cx="3749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MARCH–JUNE 2026</a:t>
            </a:r>
            <a:endParaRPr lang="en-US" sz="2700" dirty="0"/>
          </a:p>
        </p:txBody>
      </p:sp>
      <p:sp>
        <p:nvSpPr>
          <p:cNvPr id="6" name="Text 3"/>
          <p:cNvSpPr txBox="1"/>
          <p:nvPr/>
        </p:nvSpPr>
        <p:spPr>
          <a:xfrm>
            <a:off x="1143000" y="46177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 overview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240280" y="1234440"/>
            <a:ext cx="4709160" cy="4160520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2423160" y="1417320"/>
            <a:ext cx="43891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MEDIA CENTER:</a:t>
            </a:r>
            <a:endParaRPr lang="en-US" sz="24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RAPID CIVIL SOCIETY RESPONSE</a:t>
            </a:r>
            <a:endParaRPr lang="en-US" sz="24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FAIR ELECTIONS</a:t>
            </a:r>
            <a:endParaRPr lang="en-US" sz="2400" dirty="0"/>
          </a:p>
        </p:txBody>
      </p:sp>
      <p:sp>
        <p:nvSpPr>
          <p:cNvPr id="5" name="Text 2"/>
          <p:cNvSpPr txBox="1"/>
          <p:nvPr/>
        </p:nvSpPr>
        <p:spPr>
          <a:xfrm>
            <a:off x="3200400" y="283464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5757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summary</a:t>
            </a:r>
            <a:endParaRPr lang="en-US" sz="1700" dirty="0"/>
          </a:p>
        </p:txBody>
      </p:sp>
      <p:sp>
        <p:nvSpPr>
          <p:cNvPr id="6" name="Text 3"/>
          <p:cNvSpPr txBox="1"/>
          <p:nvPr/>
        </p:nvSpPr>
        <p:spPr>
          <a:xfrm>
            <a:off x="2560320" y="3383280"/>
            <a:ext cx="4114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Implemented by Public Journalism Club with funding from the Democracy Development Foundation under the “Partnership for Safeguarding Democratic Integrity” project.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2560320" y="44805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5757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period: January–May 2026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2057400" y="4892040"/>
            <a:ext cx="5029200" cy="1828800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2971800" y="55321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757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 Journalism Club | 2026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977640" cy="6858000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37160" y="109728"/>
            <a:ext cx="2423160" cy="822960"/>
          </a:xfrm>
          <a:prstGeom prst="roundRect">
            <a:avLst>
              <a:gd name="adj" fmla="val 16667"/>
            </a:avLst>
          </a:prstGeom>
          <a:solidFill>
            <a:srgbClr val="F5D6C3"/>
          </a:solidFill>
          <a:ln w="12700">
            <a:solidFill>
              <a:srgbClr val="F5D6C3"/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411480" y="256032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PROJECT</a:t>
            </a:r>
            <a:endParaRPr lang="en-US" sz="20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</a:t>
            </a:r>
            <a:endParaRPr lang="en-US" sz="2000" dirty="0"/>
          </a:p>
        </p:txBody>
      </p:sp>
      <p:sp>
        <p:nvSpPr>
          <p:cNvPr id="6" name="Text 3"/>
          <p:cNvSpPr txBox="1"/>
          <p:nvPr/>
        </p:nvSpPr>
        <p:spPr>
          <a:xfrm>
            <a:off x="320040" y="1188720"/>
            <a:ext cx="338328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Safeguard transparency, competitiveness and informed democratic participation ahead of Armenia’s 2026 parliamentary elections by restoring the Media Center as a trusted, non-partisan platform for rapid public deliberation and effective civil society communication.</a:t>
            </a:r>
            <a:endParaRPr lang="en-US" sz="1650" dirty="0"/>
          </a:p>
        </p:txBody>
      </p:sp>
      <p:sp>
        <p:nvSpPr>
          <p:cNvPr id="7" name="Text 4"/>
          <p:cNvSpPr txBox="1"/>
          <p:nvPr/>
        </p:nvSpPr>
        <p:spPr>
          <a:xfrm>
            <a:off x="320040" y="3429000"/>
            <a:ext cx="338328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8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Provide an open, pluralistic and evidence-based space for public discussion and citizen information.</a:t>
            </a:r>
            <a:endParaRPr lang="en-US" sz="1580" dirty="0"/>
          </a:p>
          <a:p>
            <a:pPr algn="l" indent="0" marL="0">
              <a:lnSpc>
                <a:spcPct val="100000"/>
              </a:lnSpc>
              <a:buNone/>
            </a:pPr>
            <a:endParaRPr lang="en-US" sz="158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58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Strengthen advocacy around the democratic agenda and reinforce civil society’s watchdog role.</a:t>
            </a:r>
            <a:endParaRPr lang="en-US" sz="1580" dirty="0"/>
          </a:p>
        </p:txBody>
      </p:sp>
      <p:sp>
        <p:nvSpPr>
          <p:cNvPr id="8" name="Text 5"/>
          <p:cNvSpPr txBox="1"/>
          <p:nvPr/>
        </p:nvSpPr>
        <p:spPr>
          <a:xfrm>
            <a:off x="320040" y="5669280"/>
            <a:ext cx="3383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5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TOTAL BUDGET</a:t>
            </a:r>
            <a:endParaRPr lang="en-US" sz="18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85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AMD 6,678,000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2743200"/>
            <a:ext cx="9144000" cy="4114800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411480" y="2971800"/>
            <a:ext cx="8321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 EVENTS | MARCH–JUNE 2026</a:t>
            </a:r>
            <a:endParaRPr lang="en-US" sz="2100" dirty="0"/>
          </a:p>
        </p:txBody>
      </p:sp>
      <p:sp>
        <p:nvSpPr>
          <p:cNvPr id="5" name="Text 2"/>
          <p:cNvSpPr txBox="1"/>
          <p:nvPr/>
        </p:nvSpPr>
        <p:spPr>
          <a:xfrm>
            <a:off x="411480" y="3566160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a trusted rapid-response platform for civil society, the Media Center held 31 events from March to June.</a:t>
            </a:r>
            <a:endParaRPr lang="en-US" sz="1800" dirty="0"/>
          </a:p>
        </p:txBody>
      </p:sp>
      <p:sp>
        <p:nvSpPr>
          <p:cNvPr id="6" name="Text 3"/>
          <p:cNvSpPr txBox="1"/>
          <p:nvPr/>
        </p:nvSpPr>
        <p:spPr>
          <a:xfrm>
            <a:off x="411480" y="4343400"/>
            <a:ext cx="8229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70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Discussions focused on democratic processes in Armenia, including electoral transparency, hybrid threats, human rights protection, freedom of expression, education and science, and the role of civil society.</a:t>
            </a:r>
            <a:endParaRPr lang="en-US" sz="1700" dirty="0"/>
          </a:p>
        </p:txBody>
      </p:sp>
      <p:sp>
        <p:nvSpPr>
          <p:cNvPr id="7" name="Text 4"/>
          <p:cNvSpPr txBox="1"/>
          <p:nvPr/>
        </p:nvSpPr>
        <p:spPr>
          <a:xfrm>
            <a:off x="411480" y="5486400"/>
            <a:ext cx="8229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70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the elections, the Media Center also served as a key platform for election observation partners to present their monitoring findings to the public.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267712" y="109728"/>
            <a:ext cx="4617720" cy="6565392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2578608" y="32004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TOOK PART?</a:t>
            </a:r>
            <a:endParaRPr lang="en-US" sz="2100" dirty="0"/>
          </a:p>
        </p:txBody>
      </p:sp>
      <p:sp>
        <p:nvSpPr>
          <p:cNvPr id="5" name="Text 2"/>
          <p:cNvSpPr txBox="1"/>
          <p:nvPr/>
        </p:nvSpPr>
        <p:spPr>
          <a:xfrm>
            <a:off x="2542032" y="914400"/>
            <a:ext cx="4069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2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Participants represented state institutions, civil society, human rights and election observation organizations, media, think tanks and international partners.</a:t>
            </a:r>
            <a:endParaRPr lang="en-US" sz="1620" dirty="0"/>
          </a:p>
        </p:txBody>
      </p:sp>
      <p:sp>
        <p:nvSpPr>
          <p:cNvPr id="6" name="Text 3"/>
          <p:cNvSpPr txBox="1"/>
          <p:nvPr/>
        </p:nvSpPr>
        <p:spPr>
          <a:xfrm>
            <a:off x="2514600" y="2148840"/>
            <a:ext cx="1920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6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institutions</a:t>
            </a:r>
            <a:endParaRPr lang="en-US" sz="136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6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Electoral Commission (CEC)</a:t>
            </a:r>
            <a:endParaRPr lang="en-US" sz="136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6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Rights Defender’s Office</a:t>
            </a:r>
            <a:endParaRPr lang="en-US" sz="136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6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Penitentiary Service</a:t>
            </a:r>
            <a:endParaRPr lang="en-US" sz="1360" dirty="0"/>
          </a:p>
        </p:txBody>
      </p:sp>
      <p:sp>
        <p:nvSpPr>
          <p:cNvPr id="7" name="Text 4"/>
          <p:cNvSpPr txBox="1"/>
          <p:nvPr/>
        </p:nvSpPr>
        <p:spPr>
          <a:xfrm>
            <a:off x="4526280" y="2148840"/>
            <a:ext cx="2057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1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Civil society &amp; observers</a:t>
            </a:r>
            <a:endParaRPr lang="en-US" sz="131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1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Transparency International</a:t>
            </a:r>
            <a:endParaRPr lang="en-US" sz="131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1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Helsinki Citizens’ Assembly–Vanadzor</a:t>
            </a:r>
            <a:endParaRPr lang="en-US" sz="131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1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Union of Informed Citizens</a:t>
            </a:r>
            <a:endParaRPr lang="en-US" sz="131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1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Akanates • Free Vote • Restart</a:t>
            </a:r>
            <a:endParaRPr lang="en-US" sz="1310" dirty="0"/>
          </a:p>
        </p:txBody>
      </p:sp>
      <p:sp>
        <p:nvSpPr>
          <p:cNvPr id="8" name="Text 5"/>
          <p:cNvSpPr txBox="1"/>
          <p:nvPr/>
        </p:nvSpPr>
        <p:spPr>
          <a:xfrm>
            <a:off x="2514600" y="3977640"/>
            <a:ext cx="2057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9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Media &amp; professional bodies</a:t>
            </a:r>
            <a:endParaRPr lang="en-US" sz="129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29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Yerevan Press Club</a:t>
            </a:r>
            <a:endParaRPr lang="en-US" sz="129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29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Committee to Protect Freedom of Expression</a:t>
            </a:r>
            <a:endParaRPr lang="en-US" sz="129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29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Ampop.am • Fact Investigation Platform</a:t>
            </a:r>
            <a:endParaRPr lang="en-US" sz="129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29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Gituzh Initiative • Chamber of Advocates</a:t>
            </a:r>
            <a:endParaRPr lang="en-US" sz="1290" dirty="0"/>
          </a:p>
        </p:txBody>
      </p:sp>
      <p:sp>
        <p:nvSpPr>
          <p:cNvPr id="9" name="Text 6"/>
          <p:cNvSpPr txBox="1"/>
          <p:nvPr/>
        </p:nvSpPr>
        <p:spPr>
          <a:xfrm>
            <a:off x="4553712" y="3977640"/>
            <a:ext cx="19659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International expertise</a:t>
            </a:r>
            <a:endParaRPr lang="en-US" sz="13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Analysts and expert communities, including the Moldova-based partner WatchDog.MD.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069080"/>
            <a:ext cx="9144000" cy="2788920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1097280" y="431596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b="1" dirty="0">
                <a:solidFill>
                  <a:srgbClr val="5757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SUSTAINABILITY CHALLENGE</a:t>
            </a:r>
            <a:endParaRPr lang="en-US" sz="1900" dirty="0"/>
          </a:p>
        </p:txBody>
      </p:sp>
      <p:sp>
        <p:nvSpPr>
          <p:cNvPr id="5" name="Text 2"/>
          <p:cNvSpPr txBox="1"/>
          <p:nvPr/>
        </p:nvSpPr>
        <p:spPr>
          <a:xfrm>
            <a:off x="914400" y="4892040"/>
            <a:ext cx="7315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Media Center remains a trusted and in-demand platform, but after the project concludes, its active operations will again be paused until a new funding opportunity becomes available.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F6B24E"/>
          </a:solidFill>
          <a:ln w="12700">
            <a:solidFill>
              <a:srgbClr val="F6B24E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411480" y="566928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MEDIA CENTER</a:t>
            </a:r>
            <a:endParaRPr lang="en-US" sz="25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SINCE 2013</a:t>
            </a:r>
            <a:endParaRPr lang="en-US" sz="2500" dirty="0"/>
          </a:p>
        </p:txBody>
      </p:sp>
      <p:sp>
        <p:nvSpPr>
          <p:cNvPr id="5" name="Text 2"/>
          <p:cNvSpPr txBox="1"/>
          <p:nvPr/>
        </p:nvSpPr>
        <p:spPr>
          <a:xfrm>
            <a:off x="438912" y="1645920"/>
            <a:ext cx="370332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Media Center was established in 2013 with financial support from Open Society Foundations–Armenia and a number of international partners and donors.</a:t>
            </a:r>
            <a:endParaRPr lang="en-US" sz="1800" dirty="0"/>
          </a:p>
          <a:p>
            <a:pPr algn="ctr" indent="0" marL="0">
              <a:lnSpc>
                <a:spcPct val="100000"/>
              </a:lnSpc>
              <a:buNone/>
            </a:pPr>
            <a:endParaRPr lang="en-US" sz="18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principal supporter was Open Society Foundations–Armenia and, following the closure of the foundation’s operations in Armenia, the Democracy Development Foundation.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edia_center_en_pages2/page-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234440" y="1874520"/>
            <a:ext cx="662940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1554480" y="2148840"/>
            <a:ext cx="5989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THANK YOU FOR YOUR SUPPORT</a:t>
            </a:r>
            <a:endParaRPr lang="en-US" sz="25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2222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COOPERATION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2743200" y="3657600"/>
            <a:ext cx="2423160" cy="822960"/>
          </a:xfrm>
          <a:prstGeom prst="rect">
            <a:avLst/>
          </a:prstGeom>
          <a:solidFill>
            <a:srgbClr val="F4F2ED"/>
          </a:solidFill>
          <a:ln w="12700">
            <a:solidFill>
              <a:srgbClr val="F4F2ED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3154680" y="391363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670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PJC website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Public Journalism Club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Center – March–June 2026</dc:title>
  <dc:subject>Media Center: Rapid Civil Society Response for Fair Elections</dc:subject>
  <dc:creator>Public Journalism Club</dc:creator>
  <cp:lastModifiedBy>Public Journalism Club</cp:lastModifiedBy>
  <cp:revision>1</cp:revision>
  <dcterms:created xsi:type="dcterms:W3CDTF">2026-08-25T20:32:11Z</dcterms:created>
  <dcterms:modified xsi:type="dcterms:W3CDTF">2026-08-25T20:32:11Z</dcterms:modified>
</cp:coreProperties>
</file>